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73" r:id="rId3"/>
    <p:sldId id="276" r:id="rId4"/>
    <p:sldId id="258" r:id="rId5"/>
    <p:sldId id="280" r:id="rId6"/>
    <p:sldId id="279" r:id="rId7"/>
    <p:sldId id="274" r:id="rId8"/>
    <p:sldId id="265" r:id="rId9"/>
    <p:sldId id="277" r:id="rId10"/>
    <p:sldId id="264" r:id="rId11"/>
    <p:sldId id="261" r:id="rId12"/>
    <p:sldId id="260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3.jpg"/><Relationship Id="rId3" Type="http://schemas.openxmlformats.org/officeDocument/2006/relationships/image" Target="../media/image4.ti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3.jpg"/><Relationship Id="rId3" Type="http://schemas.openxmlformats.org/officeDocument/2006/relationships/image" Target="../media/image4.t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F83F3A-19D4-D24D-B708-085198965B02}" type="doc">
      <dgm:prSet loTypeId="urn:microsoft.com/office/officeart/2008/layout/TitledPictureBlock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B4EB24-92C4-AA4C-9B97-7F8189213F0D}">
      <dgm:prSet phldrT="[Text]" custT="1"/>
      <dgm:spPr/>
      <dgm:t>
        <a:bodyPr/>
        <a:lstStyle/>
        <a:p>
          <a:r>
            <a:rPr lang="en-US" sz="1600" dirty="0" smtClean="0"/>
            <a:t>Plot</a:t>
          </a:r>
          <a:endParaRPr lang="en-US" sz="1600" dirty="0"/>
        </a:p>
      </dgm:t>
    </dgm:pt>
    <dgm:pt modelId="{D26B9D78-B00E-7D49-BBA2-D59A68F1BCFC}" type="parTrans" cxnId="{C3852756-34EF-644F-9637-DCBA1249FB77}">
      <dgm:prSet/>
      <dgm:spPr/>
      <dgm:t>
        <a:bodyPr/>
        <a:lstStyle/>
        <a:p>
          <a:endParaRPr lang="en-US"/>
        </a:p>
      </dgm:t>
    </dgm:pt>
    <dgm:pt modelId="{06B2B6D6-224D-CF48-B8F8-79FB9ECE591B}" type="sibTrans" cxnId="{C3852756-34EF-644F-9637-DCBA1249FB77}">
      <dgm:prSet/>
      <dgm:spPr/>
      <dgm:t>
        <a:bodyPr/>
        <a:lstStyle/>
        <a:p>
          <a:endParaRPr lang="en-US"/>
        </a:p>
      </dgm:t>
    </dgm:pt>
    <dgm:pt modelId="{351038AC-A5A4-E44C-8CD6-922A96401EE8}">
      <dgm:prSet phldrT="[Text]" custT="1"/>
      <dgm:spPr/>
      <dgm:t>
        <a:bodyPr/>
        <a:lstStyle/>
        <a:p>
          <a:r>
            <a:rPr lang="en-US" sz="2000" dirty="0" smtClean="0"/>
            <a:t>Participatory analysis</a:t>
          </a:r>
          <a:endParaRPr lang="en-US" sz="2000" dirty="0"/>
        </a:p>
      </dgm:t>
    </dgm:pt>
    <dgm:pt modelId="{6C3F0978-3C5E-CE4B-96AB-19D25A369E2C}" type="parTrans" cxnId="{6E86AF1A-F866-1446-8F3A-F731ACC091E6}">
      <dgm:prSet/>
      <dgm:spPr/>
      <dgm:t>
        <a:bodyPr/>
        <a:lstStyle/>
        <a:p>
          <a:endParaRPr lang="en-US"/>
        </a:p>
      </dgm:t>
    </dgm:pt>
    <dgm:pt modelId="{F181C32E-5D48-264B-9568-1C0B017F4788}" type="sibTrans" cxnId="{6E86AF1A-F866-1446-8F3A-F731ACC091E6}">
      <dgm:prSet/>
      <dgm:spPr/>
      <dgm:t>
        <a:bodyPr/>
        <a:lstStyle/>
        <a:p>
          <a:endParaRPr lang="en-US"/>
        </a:p>
      </dgm:t>
    </dgm:pt>
    <dgm:pt modelId="{CFC7E76D-7AB9-1941-A44C-40E6C8D817EA}">
      <dgm:prSet phldrT="[Text]" custT="1"/>
      <dgm:spPr/>
      <dgm:t>
        <a:bodyPr/>
        <a:lstStyle/>
        <a:p>
          <a:r>
            <a:rPr lang="en-US" sz="1600" dirty="0" smtClean="0"/>
            <a:t>Household</a:t>
          </a:r>
          <a:endParaRPr lang="en-US" sz="1600" dirty="0"/>
        </a:p>
      </dgm:t>
    </dgm:pt>
    <dgm:pt modelId="{F0D9B135-759F-074E-94AE-C30F751C1133}" type="parTrans" cxnId="{72FF9404-5CB2-5040-BAEB-4253C72588B0}">
      <dgm:prSet/>
      <dgm:spPr/>
      <dgm:t>
        <a:bodyPr/>
        <a:lstStyle/>
        <a:p>
          <a:endParaRPr lang="en-US"/>
        </a:p>
      </dgm:t>
    </dgm:pt>
    <dgm:pt modelId="{31319282-3AF9-3341-8F00-6699CEF17314}" type="sibTrans" cxnId="{72FF9404-5CB2-5040-BAEB-4253C72588B0}">
      <dgm:prSet/>
      <dgm:spPr/>
      <dgm:t>
        <a:bodyPr/>
        <a:lstStyle/>
        <a:p>
          <a:endParaRPr lang="en-US"/>
        </a:p>
      </dgm:t>
    </dgm:pt>
    <dgm:pt modelId="{75BA9FDF-E9B1-4740-8BBE-460DB0F8C17A}">
      <dgm:prSet phldrT="[Text]" custT="1"/>
      <dgm:spPr/>
      <dgm:t>
        <a:bodyPr/>
        <a:lstStyle/>
        <a:p>
          <a:r>
            <a:rPr lang="en-US" sz="2000" dirty="0" smtClean="0"/>
            <a:t>Participatory Modeling</a:t>
          </a:r>
          <a:endParaRPr lang="en-US" sz="2000" dirty="0"/>
        </a:p>
      </dgm:t>
    </dgm:pt>
    <dgm:pt modelId="{C2993E63-93AF-BC46-B692-8EF5A85D949A}" type="parTrans" cxnId="{09BBD690-1F44-BF4B-BAD8-397AFB554F73}">
      <dgm:prSet/>
      <dgm:spPr/>
      <dgm:t>
        <a:bodyPr/>
        <a:lstStyle/>
        <a:p>
          <a:endParaRPr lang="en-US"/>
        </a:p>
      </dgm:t>
    </dgm:pt>
    <dgm:pt modelId="{AA5BEA40-019E-884C-A1B8-097F82455D7B}" type="sibTrans" cxnId="{09BBD690-1F44-BF4B-BAD8-397AFB554F73}">
      <dgm:prSet/>
      <dgm:spPr/>
      <dgm:t>
        <a:bodyPr/>
        <a:lstStyle/>
        <a:p>
          <a:endParaRPr lang="en-US"/>
        </a:p>
      </dgm:t>
    </dgm:pt>
    <dgm:pt modelId="{BF68A286-6247-8D4B-A034-F68B7505C99A}">
      <dgm:prSet phldrT="[Text]"/>
      <dgm:spPr/>
      <dgm:t>
        <a:bodyPr/>
        <a:lstStyle/>
        <a:p>
          <a:r>
            <a:rPr lang="en-US" dirty="0" err="1" smtClean="0"/>
            <a:t>Agroecology</a:t>
          </a:r>
          <a:endParaRPr lang="en-US" dirty="0"/>
        </a:p>
      </dgm:t>
    </dgm:pt>
    <dgm:pt modelId="{73C4A4A9-0CF9-D24C-87A3-A91E943E9A27}" type="parTrans" cxnId="{4BB3EFAF-F2A1-434A-9452-14A44012C9EF}">
      <dgm:prSet/>
      <dgm:spPr/>
      <dgm:t>
        <a:bodyPr/>
        <a:lstStyle/>
        <a:p>
          <a:endParaRPr lang="en-US"/>
        </a:p>
      </dgm:t>
    </dgm:pt>
    <dgm:pt modelId="{FAD9B917-C630-7A41-81C2-D2F603ABE58B}" type="sibTrans" cxnId="{4BB3EFAF-F2A1-434A-9452-14A44012C9EF}">
      <dgm:prSet/>
      <dgm:spPr/>
      <dgm:t>
        <a:bodyPr/>
        <a:lstStyle/>
        <a:p>
          <a:endParaRPr lang="en-US"/>
        </a:p>
      </dgm:t>
    </dgm:pt>
    <dgm:pt modelId="{51A71E9C-CBE7-134C-A3DF-9E6EBB0DD34C}">
      <dgm:prSet phldrT="[Text]"/>
      <dgm:spPr/>
      <dgm:t>
        <a:bodyPr/>
        <a:lstStyle/>
        <a:p>
          <a:r>
            <a:rPr lang="en-US" dirty="0" smtClean="0"/>
            <a:t>Research 4 Development platform (extension, research, policy, </a:t>
          </a:r>
          <a:r>
            <a:rPr lang="en-US" smtClean="0"/>
            <a:t>private sector)</a:t>
          </a:r>
        </a:p>
      </dgm:t>
    </dgm:pt>
    <dgm:pt modelId="{8F2808EF-79B3-EA44-B61A-A2B8714F9B95}" type="parTrans" cxnId="{33B6E781-BBA6-D94C-B37C-BC8AECB465F0}">
      <dgm:prSet/>
      <dgm:spPr/>
      <dgm:t>
        <a:bodyPr/>
        <a:lstStyle/>
        <a:p>
          <a:endParaRPr lang="en-US"/>
        </a:p>
      </dgm:t>
    </dgm:pt>
    <dgm:pt modelId="{5F343878-EDC8-F345-B2BC-336432536A28}" type="sibTrans" cxnId="{33B6E781-BBA6-D94C-B37C-BC8AECB465F0}">
      <dgm:prSet/>
      <dgm:spPr/>
      <dgm:t>
        <a:bodyPr/>
        <a:lstStyle/>
        <a:p>
          <a:endParaRPr lang="en-US"/>
        </a:p>
      </dgm:t>
    </dgm:pt>
    <dgm:pt modelId="{06B9ACD3-8178-F541-B697-B9067A63B8C6}">
      <dgm:prSet phldrT="[Text]" custT="1"/>
      <dgm:spPr/>
      <dgm:t>
        <a:bodyPr/>
        <a:lstStyle/>
        <a:p>
          <a:endParaRPr lang="en-US" sz="1050" dirty="0"/>
        </a:p>
      </dgm:t>
    </dgm:pt>
    <dgm:pt modelId="{37361182-E18C-5C4A-8DF5-6FECC2B413D0}" type="parTrans" cxnId="{5B2BBCE3-486B-4144-90E3-9B0067B4A2A5}">
      <dgm:prSet/>
      <dgm:spPr/>
      <dgm:t>
        <a:bodyPr/>
        <a:lstStyle/>
        <a:p>
          <a:endParaRPr lang="en-US"/>
        </a:p>
      </dgm:t>
    </dgm:pt>
    <dgm:pt modelId="{1AFF27A2-85A8-0846-9DC3-087797ED0525}" type="sibTrans" cxnId="{5B2BBCE3-486B-4144-90E3-9B0067B4A2A5}">
      <dgm:prSet/>
      <dgm:spPr/>
      <dgm:t>
        <a:bodyPr/>
        <a:lstStyle/>
        <a:p>
          <a:endParaRPr lang="en-US"/>
        </a:p>
      </dgm:t>
    </dgm:pt>
    <dgm:pt modelId="{C368604A-F815-8B4B-8E5E-5CF8CDC65604}">
      <dgm:prSet phldrT="[Text]" custT="1"/>
      <dgm:spPr/>
      <dgm:t>
        <a:bodyPr/>
        <a:lstStyle/>
        <a:p>
          <a:r>
            <a:rPr lang="en-US" sz="2000" dirty="0" smtClean="0"/>
            <a:t>Survey</a:t>
          </a:r>
          <a:endParaRPr lang="en-US" sz="2000" dirty="0"/>
        </a:p>
      </dgm:t>
    </dgm:pt>
    <dgm:pt modelId="{933ABE53-F50C-564E-9EEE-A9338799723F}" type="parTrans" cxnId="{26109E2E-49AC-BE44-B003-13F09A6397B2}">
      <dgm:prSet/>
      <dgm:spPr/>
      <dgm:t>
        <a:bodyPr/>
        <a:lstStyle/>
        <a:p>
          <a:endParaRPr lang="en-US"/>
        </a:p>
      </dgm:t>
    </dgm:pt>
    <dgm:pt modelId="{A3E4FC3D-6D11-3A4D-968A-1C013BA6442A}" type="sibTrans" cxnId="{26109E2E-49AC-BE44-B003-13F09A6397B2}">
      <dgm:prSet/>
      <dgm:spPr/>
      <dgm:t>
        <a:bodyPr/>
        <a:lstStyle/>
        <a:p>
          <a:endParaRPr lang="en-US"/>
        </a:p>
      </dgm:t>
    </dgm:pt>
    <dgm:pt modelId="{78095C32-D2F6-4C43-9940-B2D7B2C7CBA0}">
      <dgm:prSet phldrT="[Text]" custT="1"/>
      <dgm:spPr/>
      <dgm:t>
        <a:bodyPr/>
        <a:lstStyle/>
        <a:p>
          <a:r>
            <a:rPr lang="en-US" sz="2000" dirty="0" smtClean="0"/>
            <a:t>Crop modeling</a:t>
          </a:r>
          <a:endParaRPr lang="en-US" sz="2000" dirty="0"/>
        </a:p>
      </dgm:t>
    </dgm:pt>
    <dgm:pt modelId="{09CA5BB8-D803-734C-966E-0B22E947BF36}" type="parTrans" cxnId="{A6ECFCF8-F8A7-074F-8C25-BF4727A4DB0C}">
      <dgm:prSet/>
      <dgm:spPr/>
      <dgm:t>
        <a:bodyPr/>
        <a:lstStyle/>
        <a:p>
          <a:endParaRPr lang="en-US"/>
        </a:p>
      </dgm:t>
    </dgm:pt>
    <dgm:pt modelId="{053AD45C-5ED8-D647-A9EC-383C5CF42516}" type="sibTrans" cxnId="{A6ECFCF8-F8A7-074F-8C25-BF4727A4DB0C}">
      <dgm:prSet/>
      <dgm:spPr/>
      <dgm:t>
        <a:bodyPr/>
        <a:lstStyle/>
        <a:p>
          <a:endParaRPr lang="en-US"/>
        </a:p>
      </dgm:t>
    </dgm:pt>
    <dgm:pt modelId="{6B03B8C7-AD6A-2642-958B-7B47F8C9BD54}">
      <dgm:prSet phldrT="[Text]" custT="1"/>
      <dgm:spPr/>
      <dgm:t>
        <a:bodyPr/>
        <a:lstStyle/>
        <a:p>
          <a:r>
            <a:rPr lang="en-US" sz="2000" dirty="0" smtClean="0"/>
            <a:t>Performance data</a:t>
          </a:r>
          <a:endParaRPr lang="en-US" sz="2000" dirty="0"/>
        </a:p>
      </dgm:t>
    </dgm:pt>
    <dgm:pt modelId="{B95F4784-79B8-9F45-90F9-048994D30A51}" type="parTrans" cxnId="{DB878545-771F-E14C-9FEC-0C40A5BDABA6}">
      <dgm:prSet/>
      <dgm:spPr/>
      <dgm:t>
        <a:bodyPr/>
        <a:lstStyle/>
        <a:p>
          <a:endParaRPr lang="en-US"/>
        </a:p>
      </dgm:t>
    </dgm:pt>
    <dgm:pt modelId="{7FCA2187-BA1E-0E44-89B3-3B98D5FDCF28}" type="sibTrans" cxnId="{DB878545-771F-E14C-9FEC-0C40A5BDABA6}">
      <dgm:prSet/>
      <dgm:spPr/>
      <dgm:t>
        <a:bodyPr/>
        <a:lstStyle/>
        <a:p>
          <a:endParaRPr lang="en-US"/>
        </a:p>
      </dgm:t>
    </dgm:pt>
    <dgm:pt modelId="{E873AB76-268C-1C4D-820E-F85802B0F003}" type="pres">
      <dgm:prSet presAssocID="{0FF83F3A-19D4-D24D-B708-085198965B0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F1D9862-93FD-3844-AAA6-65869D976D94}" type="pres">
      <dgm:prSet presAssocID="{97B4EB24-92C4-AA4C-9B97-7F8189213F0D}" presName="composite" presStyleCnt="0"/>
      <dgm:spPr/>
    </dgm:pt>
    <dgm:pt modelId="{16D86132-6771-BD48-A7DE-E0E9E6E923F3}" type="pres">
      <dgm:prSet presAssocID="{97B4EB24-92C4-AA4C-9B97-7F8189213F0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3CDF18-780D-4546-8331-B61AAE731725}" type="pres">
      <dgm:prSet presAssocID="{97B4EB24-92C4-AA4C-9B97-7F8189213F0D}" presName="Image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n-US"/>
        </a:p>
      </dgm:t>
    </dgm:pt>
    <dgm:pt modelId="{9521D10D-D4CE-1B41-B38C-F4B0A316E865}" type="pres">
      <dgm:prSet presAssocID="{97B4EB24-92C4-AA4C-9B97-7F8189213F0D}" presName="ChildText" presStyleLbl="fgAcc1" presStyleIdx="0" presStyleCnt="3" custScaleX="307280" custScaleY="120751" custLinFactNeighborX="404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B9B999-1CA5-D640-A786-186C18F91AAD}" type="pres">
      <dgm:prSet presAssocID="{06B2B6D6-224D-CF48-B8F8-79FB9ECE591B}" presName="sibTrans" presStyleCnt="0"/>
      <dgm:spPr/>
    </dgm:pt>
    <dgm:pt modelId="{B2F6B16F-FB8B-0949-9F48-F47B741384A9}" type="pres">
      <dgm:prSet presAssocID="{CFC7E76D-7AB9-1941-A44C-40E6C8D817EA}" presName="composite" presStyleCnt="0"/>
      <dgm:spPr/>
    </dgm:pt>
    <dgm:pt modelId="{6EBB7E38-6509-E644-80BD-5B5446A7738D}" type="pres">
      <dgm:prSet presAssocID="{CFC7E76D-7AB9-1941-A44C-40E6C8D817E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BCA21B-9E37-4343-9AAE-FAFD025C4C05}" type="pres">
      <dgm:prSet presAssocID="{CFC7E76D-7AB9-1941-A44C-40E6C8D817EA}" presName="Image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n-US"/>
        </a:p>
      </dgm:t>
    </dgm:pt>
    <dgm:pt modelId="{C0D4DE51-7724-094F-96A9-5687146D4C2C}" type="pres">
      <dgm:prSet presAssocID="{CFC7E76D-7AB9-1941-A44C-40E6C8D817EA}" presName="ChildText" presStyleLbl="fgAcc1" presStyleIdx="1" presStyleCnt="3" custScaleX="220919" custScaleY="130463" custLinFactNeighborX="78945" custLinFactNeighborY="-97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9A3785-406C-0C4D-8687-39D413586C82}" type="pres">
      <dgm:prSet presAssocID="{31319282-3AF9-3341-8F00-6699CEF17314}" presName="sibTrans" presStyleCnt="0"/>
      <dgm:spPr/>
    </dgm:pt>
    <dgm:pt modelId="{33BA0E1C-69DC-3343-B889-26A7B640B4DE}" type="pres">
      <dgm:prSet presAssocID="{BF68A286-6247-8D4B-A034-F68B7505C99A}" presName="composite" presStyleCnt="0"/>
      <dgm:spPr/>
    </dgm:pt>
    <dgm:pt modelId="{F107BD5C-24A6-F841-ADAA-1BD21CE2C996}" type="pres">
      <dgm:prSet presAssocID="{BF68A286-6247-8D4B-A034-F68B7505C99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1B6865-D238-CC45-AE19-417ADDE923EE}" type="pres">
      <dgm:prSet presAssocID="{BF68A286-6247-8D4B-A034-F68B7505C99A}" presName="Image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en-US"/>
        </a:p>
      </dgm:t>
    </dgm:pt>
    <dgm:pt modelId="{9AB35D81-FB74-C34B-968F-0F6F8951593F}" type="pres">
      <dgm:prSet presAssocID="{BF68A286-6247-8D4B-A034-F68B7505C99A}" presName="ChildText" presStyleLbl="fgAcc1" presStyleIdx="2" presStyleCnt="3" custScaleX="371770" custScaleY="118878" custLinFactX="3616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63468C-4FA9-AE48-9D4A-C8C0E066DF2A}" type="presOf" srcId="{C368604A-F815-8B4B-8E5E-5CF8CDC65604}" destId="{C0D4DE51-7724-094F-96A9-5687146D4C2C}" srcOrd="0" destOrd="1" presId="urn:microsoft.com/office/officeart/2008/layout/TitledPictureBlocks"/>
    <dgm:cxn modelId="{A6ECFCF8-F8A7-074F-8C25-BF4727A4DB0C}" srcId="{97B4EB24-92C4-AA4C-9B97-7F8189213F0D}" destId="{78095C32-D2F6-4C43-9940-B2D7B2C7CBA0}" srcOrd="1" destOrd="0" parTransId="{09CA5BB8-D803-734C-966E-0B22E947BF36}" sibTransId="{053AD45C-5ED8-D647-A9EC-383C5CF42516}"/>
    <dgm:cxn modelId="{09BBD690-1F44-BF4B-BAD8-397AFB554F73}" srcId="{CFC7E76D-7AB9-1941-A44C-40E6C8D817EA}" destId="{75BA9FDF-E9B1-4740-8BBE-460DB0F8C17A}" srcOrd="0" destOrd="0" parTransId="{C2993E63-93AF-BC46-B692-8EF5A85D949A}" sibTransId="{AA5BEA40-019E-884C-A1B8-097F82455D7B}"/>
    <dgm:cxn modelId="{26109E2E-49AC-BE44-B003-13F09A6397B2}" srcId="{CFC7E76D-7AB9-1941-A44C-40E6C8D817EA}" destId="{C368604A-F815-8B4B-8E5E-5CF8CDC65604}" srcOrd="1" destOrd="0" parTransId="{933ABE53-F50C-564E-9EEE-A9338799723F}" sibTransId="{A3E4FC3D-6D11-3A4D-968A-1C013BA6442A}"/>
    <dgm:cxn modelId="{A8E7D320-84A7-5541-823B-2799EB6C1D9B}" type="presOf" srcId="{0FF83F3A-19D4-D24D-B708-085198965B02}" destId="{E873AB76-268C-1C4D-820E-F85802B0F003}" srcOrd="0" destOrd="0" presId="urn:microsoft.com/office/officeart/2008/layout/TitledPictureBlocks"/>
    <dgm:cxn modelId="{DB878545-771F-E14C-9FEC-0C40A5BDABA6}" srcId="{97B4EB24-92C4-AA4C-9B97-7F8189213F0D}" destId="{6B03B8C7-AD6A-2642-958B-7B47F8C9BD54}" srcOrd="2" destOrd="0" parTransId="{B95F4784-79B8-9F45-90F9-048994D30A51}" sibTransId="{7FCA2187-BA1E-0E44-89B3-3B98D5FDCF28}"/>
    <dgm:cxn modelId="{C3852756-34EF-644F-9637-DCBA1249FB77}" srcId="{0FF83F3A-19D4-D24D-B708-085198965B02}" destId="{97B4EB24-92C4-AA4C-9B97-7F8189213F0D}" srcOrd="0" destOrd="0" parTransId="{D26B9D78-B00E-7D49-BBA2-D59A68F1BCFC}" sibTransId="{06B2B6D6-224D-CF48-B8F8-79FB9ECE591B}"/>
    <dgm:cxn modelId="{17EEC446-386F-0148-9E1F-956CABAD8E6F}" type="presOf" srcId="{06B9ACD3-8178-F541-B697-B9067A63B8C6}" destId="{9521D10D-D4CE-1B41-B38C-F4B0A316E865}" srcOrd="0" destOrd="3" presId="urn:microsoft.com/office/officeart/2008/layout/TitledPictureBlocks"/>
    <dgm:cxn modelId="{F0A5D648-CD60-254E-BEB4-5EC97306F268}" type="presOf" srcId="{78095C32-D2F6-4C43-9940-B2D7B2C7CBA0}" destId="{9521D10D-D4CE-1B41-B38C-F4B0A316E865}" srcOrd="0" destOrd="1" presId="urn:microsoft.com/office/officeart/2008/layout/TitledPictureBlocks"/>
    <dgm:cxn modelId="{6E86AF1A-F866-1446-8F3A-F731ACC091E6}" srcId="{97B4EB24-92C4-AA4C-9B97-7F8189213F0D}" destId="{351038AC-A5A4-E44C-8CD6-922A96401EE8}" srcOrd="0" destOrd="0" parTransId="{6C3F0978-3C5E-CE4B-96AB-19D25A369E2C}" sibTransId="{F181C32E-5D48-264B-9568-1C0B017F4788}"/>
    <dgm:cxn modelId="{95E0C212-92B4-EF44-B56D-CED55B58016C}" type="presOf" srcId="{BF68A286-6247-8D4B-A034-F68B7505C99A}" destId="{F107BD5C-24A6-F841-ADAA-1BD21CE2C996}" srcOrd="0" destOrd="0" presId="urn:microsoft.com/office/officeart/2008/layout/TitledPictureBlocks"/>
    <dgm:cxn modelId="{BB4C91DA-0A68-B847-90B7-306A1FA86950}" type="presOf" srcId="{CFC7E76D-7AB9-1941-A44C-40E6C8D817EA}" destId="{6EBB7E38-6509-E644-80BD-5B5446A7738D}" srcOrd="0" destOrd="0" presId="urn:microsoft.com/office/officeart/2008/layout/TitledPictureBlocks"/>
    <dgm:cxn modelId="{5B2BBCE3-486B-4144-90E3-9B0067B4A2A5}" srcId="{97B4EB24-92C4-AA4C-9B97-7F8189213F0D}" destId="{06B9ACD3-8178-F541-B697-B9067A63B8C6}" srcOrd="3" destOrd="0" parTransId="{37361182-E18C-5C4A-8DF5-6FECC2B413D0}" sibTransId="{1AFF27A2-85A8-0846-9DC3-087797ED0525}"/>
    <dgm:cxn modelId="{2E97C309-C20B-0148-88BD-F7722B4CF86C}" type="presOf" srcId="{75BA9FDF-E9B1-4740-8BBE-460DB0F8C17A}" destId="{C0D4DE51-7724-094F-96A9-5687146D4C2C}" srcOrd="0" destOrd="0" presId="urn:microsoft.com/office/officeart/2008/layout/TitledPictureBlocks"/>
    <dgm:cxn modelId="{6BB35AB0-3FFE-4C4C-9064-762E4F021123}" type="presOf" srcId="{97B4EB24-92C4-AA4C-9B97-7F8189213F0D}" destId="{16D86132-6771-BD48-A7DE-E0E9E6E923F3}" srcOrd="0" destOrd="0" presId="urn:microsoft.com/office/officeart/2008/layout/TitledPictureBlocks"/>
    <dgm:cxn modelId="{4BB3EFAF-F2A1-434A-9452-14A44012C9EF}" srcId="{0FF83F3A-19D4-D24D-B708-085198965B02}" destId="{BF68A286-6247-8D4B-A034-F68B7505C99A}" srcOrd="2" destOrd="0" parTransId="{73C4A4A9-0CF9-D24C-87A3-A91E943E9A27}" sibTransId="{FAD9B917-C630-7A41-81C2-D2F603ABE58B}"/>
    <dgm:cxn modelId="{33B6E781-BBA6-D94C-B37C-BC8AECB465F0}" srcId="{BF68A286-6247-8D4B-A034-F68B7505C99A}" destId="{51A71E9C-CBE7-134C-A3DF-9E6EBB0DD34C}" srcOrd="0" destOrd="0" parTransId="{8F2808EF-79B3-EA44-B61A-A2B8714F9B95}" sibTransId="{5F343878-EDC8-F345-B2BC-336432536A28}"/>
    <dgm:cxn modelId="{A9D307FB-A3C5-3A41-8F04-DB085ABBDB7E}" type="presOf" srcId="{6B03B8C7-AD6A-2642-958B-7B47F8C9BD54}" destId="{9521D10D-D4CE-1B41-B38C-F4B0A316E865}" srcOrd="0" destOrd="2" presId="urn:microsoft.com/office/officeart/2008/layout/TitledPictureBlocks"/>
    <dgm:cxn modelId="{72FF9404-5CB2-5040-BAEB-4253C72588B0}" srcId="{0FF83F3A-19D4-D24D-B708-085198965B02}" destId="{CFC7E76D-7AB9-1941-A44C-40E6C8D817EA}" srcOrd="1" destOrd="0" parTransId="{F0D9B135-759F-074E-94AE-C30F751C1133}" sibTransId="{31319282-3AF9-3341-8F00-6699CEF17314}"/>
    <dgm:cxn modelId="{42B3F146-0B0B-004C-A8BF-D60B5387B7DC}" type="presOf" srcId="{351038AC-A5A4-E44C-8CD6-922A96401EE8}" destId="{9521D10D-D4CE-1B41-B38C-F4B0A316E865}" srcOrd="0" destOrd="0" presId="urn:microsoft.com/office/officeart/2008/layout/TitledPictureBlocks"/>
    <dgm:cxn modelId="{1A86988D-934A-6F4B-B645-ABA007670D1C}" type="presOf" srcId="{51A71E9C-CBE7-134C-A3DF-9E6EBB0DD34C}" destId="{9AB35D81-FB74-C34B-968F-0F6F8951593F}" srcOrd="0" destOrd="0" presId="urn:microsoft.com/office/officeart/2008/layout/TitledPictureBlocks"/>
    <dgm:cxn modelId="{58DF93C1-02B7-6644-9E5D-106D3AC94C63}" type="presParOf" srcId="{E873AB76-268C-1C4D-820E-F85802B0F003}" destId="{CF1D9862-93FD-3844-AAA6-65869D976D94}" srcOrd="0" destOrd="0" presId="urn:microsoft.com/office/officeart/2008/layout/TitledPictureBlocks"/>
    <dgm:cxn modelId="{A6580532-01EC-0542-8662-4669DD901EC2}" type="presParOf" srcId="{CF1D9862-93FD-3844-AAA6-65869D976D94}" destId="{16D86132-6771-BD48-A7DE-E0E9E6E923F3}" srcOrd="0" destOrd="0" presId="urn:microsoft.com/office/officeart/2008/layout/TitledPictureBlocks"/>
    <dgm:cxn modelId="{F0F66753-23ED-BE49-BCCB-7B6C3DF03DBF}" type="presParOf" srcId="{CF1D9862-93FD-3844-AAA6-65869D976D94}" destId="{A83CDF18-780D-4546-8331-B61AAE731725}" srcOrd="1" destOrd="0" presId="urn:microsoft.com/office/officeart/2008/layout/TitledPictureBlocks"/>
    <dgm:cxn modelId="{B713ECB8-9C77-4D4B-9AF1-14504BBC5C58}" type="presParOf" srcId="{CF1D9862-93FD-3844-AAA6-65869D976D94}" destId="{9521D10D-D4CE-1B41-B38C-F4B0A316E865}" srcOrd="2" destOrd="0" presId="urn:microsoft.com/office/officeart/2008/layout/TitledPictureBlocks"/>
    <dgm:cxn modelId="{6E2EDA54-A505-9249-A10B-7A17567D1FBC}" type="presParOf" srcId="{E873AB76-268C-1C4D-820E-F85802B0F003}" destId="{7DB9B999-1CA5-D640-A786-186C18F91AAD}" srcOrd="1" destOrd="0" presId="urn:microsoft.com/office/officeart/2008/layout/TitledPictureBlocks"/>
    <dgm:cxn modelId="{683E87DC-657C-BE44-9235-1DB7188A110B}" type="presParOf" srcId="{E873AB76-268C-1C4D-820E-F85802B0F003}" destId="{B2F6B16F-FB8B-0949-9F48-F47B741384A9}" srcOrd="2" destOrd="0" presId="urn:microsoft.com/office/officeart/2008/layout/TitledPictureBlocks"/>
    <dgm:cxn modelId="{CB749B68-5E7C-1D4A-8047-59496CDB6B16}" type="presParOf" srcId="{B2F6B16F-FB8B-0949-9F48-F47B741384A9}" destId="{6EBB7E38-6509-E644-80BD-5B5446A7738D}" srcOrd="0" destOrd="0" presId="urn:microsoft.com/office/officeart/2008/layout/TitledPictureBlocks"/>
    <dgm:cxn modelId="{B6F5E6FD-3A1B-A84D-A6B0-086E28AA335E}" type="presParOf" srcId="{B2F6B16F-FB8B-0949-9F48-F47B741384A9}" destId="{0DBCA21B-9E37-4343-9AAE-FAFD025C4C05}" srcOrd="1" destOrd="0" presId="urn:microsoft.com/office/officeart/2008/layout/TitledPictureBlocks"/>
    <dgm:cxn modelId="{3E21B11B-C959-3541-BF3A-7BB069A7823E}" type="presParOf" srcId="{B2F6B16F-FB8B-0949-9F48-F47B741384A9}" destId="{C0D4DE51-7724-094F-96A9-5687146D4C2C}" srcOrd="2" destOrd="0" presId="urn:microsoft.com/office/officeart/2008/layout/TitledPictureBlocks"/>
    <dgm:cxn modelId="{0FE479A1-D8F6-FF46-9729-B1F56562B6FD}" type="presParOf" srcId="{E873AB76-268C-1C4D-820E-F85802B0F003}" destId="{AB9A3785-406C-0C4D-8687-39D413586C82}" srcOrd="3" destOrd="0" presId="urn:microsoft.com/office/officeart/2008/layout/TitledPictureBlocks"/>
    <dgm:cxn modelId="{8AD909D3-7235-C04C-A97C-AEDB93B281D3}" type="presParOf" srcId="{E873AB76-268C-1C4D-820E-F85802B0F003}" destId="{33BA0E1C-69DC-3343-B889-26A7B640B4DE}" srcOrd="4" destOrd="0" presId="urn:microsoft.com/office/officeart/2008/layout/TitledPictureBlocks"/>
    <dgm:cxn modelId="{AB938E95-2F9F-4E44-A6C8-61E2C625AA06}" type="presParOf" srcId="{33BA0E1C-69DC-3343-B889-26A7B640B4DE}" destId="{F107BD5C-24A6-F841-ADAA-1BD21CE2C996}" srcOrd="0" destOrd="0" presId="urn:microsoft.com/office/officeart/2008/layout/TitledPictureBlocks"/>
    <dgm:cxn modelId="{667BFD94-7ADB-D244-9FD7-ED34558D1A2B}" type="presParOf" srcId="{33BA0E1C-69DC-3343-B889-26A7B640B4DE}" destId="{291B6865-D238-CC45-AE19-417ADDE923EE}" srcOrd="1" destOrd="0" presId="urn:microsoft.com/office/officeart/2008/layout/TitledPictureBlocks"/>
    <dgm:cxn modelId="{CDAA0798-DBB5-C545-9B19-893D26A700AA}" type="presParOf" srcId="{33BA0E1C-69DC-3343-B889-26A7B640B4DE}" destId="{9AB35D81-FB74-C34B-968F-0F6F8951593F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CDF18-780D-4546-8331-B61AAE731725}">
      <dsp:nvSpPr>
        <dsp:cNvPr id="0" name=""/>
        <dsp:cNvSpPr/>
      </dsp:nvSpPr>
      <dsp:spPr>
        <a:xfrm>
          <a:off x="765910" y="362655"/>
          <a:ext cx="1827091" cy="15480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21D10D-D4CE-1B41-B38C-F4B0A316E865}">
      <dsp:nvSpPr>
        <dsp:cNvPr id="0" name=""/>
        <dsp:cNvSpPr/>
      </dsp:nvSpPr>
      <dsp:spPr>
        <a:xfrm>
          <a:off x="1802104" y="485732"/>
          <a:ext cx="2662211" cy="1088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Participatory analysis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Crop modeling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Performance data</a:t>
          </a:r>
          <a:endParaRPr lang="en-US" sz="200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50" kern="1200" dirty="0"/>
        </a:p>
      </dsp:txBody>
      <dsp:txXfrm>
        <a:off x="1833995" y="517623"/>
        <a:ext cx="2598429" cy="1025066"/>
      </dsp:txXfrm>
    </dsp:sp>
    <dsp:sp modelId="{16D86132-6771-BD48-A7DE-E0E9E6E923F3}">
      <dsp:nvSpPr>
        <dsp:cNvPr id="0" name=""/>
        <dsp:cNvSpPr/>
      </dsp:nvSpPr>
      <dsp:spPr>
        <a:xfrm>
          <a:off x="765910" y="67469"/>
          <a:ext cx="1827091" cy="2665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Plot</a:t>
          </a:r>
          <a:endParaRPr lang="en-US" sz="1600" kern="1200" dirty="0"/>
        </a:p>
      </dsp:txBody>
      <dsp:txXfrm>
        <a:off x="765910" y="67469"/>
        <a:ext cx="1827091" cy="266573"/>
      </dsp:txXfrm>
    </dsp:sp>
    <dsp:sp modelId="{0DBCA21B-9E37-4343-9AAE-FAFD025C4C05}">
      <dsp:nvSpPr>
        <dsp:cNvPr id="0" name=""/>
        <dsp:cNvSpPr/>
      </dsp:nvSpPr>
      <dsp:spPr>
        <a:xfrm>
          <a:off x="4489711" y="362655"/>
          <a:ext cx="1827091" cy="154808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D4DE51-7724-094F-96A9-5687146D4C2C}">
      <dsp:nvSpPr>
        <dsp:cNvPr id="0" name=""/>
        <dsp:cNvSpPr/>
      </dsp:nvSpPr>
      <dsp:spPr>
        <a:xfrm>
          <a:off x="6233655" y="354368"/>
          <a:ext cx="1913997" cy="1176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Participatory Modeling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Survey</a:t>
          </a:r>
          <a:endParaRPr lang="en-US" sz="2000" kern="1200" dirty="0"/>
        </a:p>
      </dsp:txBody>
      <dsp:txXfrm>
        <a:off x="6268111" y="388824"/>
        <a:ext cx="1845085" cy="1107512"/>
      </dsp:txXfrm>
    </dsp:sp>
    <dsp:sp modelId="{6EBB7E38-6509-E644-80BD-5B5446A7738D}">
      <dsp:nvSpPr>
        <dsp:cNvPr id="0" name=""/>
        <dsp:cNvSpPr/>
      </dsp:nvSpPr>
      <dsp:spPr>
        <a:xfrm>
          <a:off x="4489711" y="67469"/>
          <a:ext cx="1827091" cy="2665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Household</a:t>
          </a:r>
          <a:endParaRPr lang="en-US" sz="1600" kern="1200" dirty="0"/>
        </a:p>
      </dsp:txBody>
      <dsp:txXfrm>
        <a:off x="4489711" y="67469"/>
        <a:ext cx="1827091" cy="266573"/>
      </dsp:txXfrm>
    </dsp:sp>
    <dsp:sp modelId="{291B6865-D238-CC45-AE19-417ADDE923EE}">
      <dsp:nvSpPr>
        <dsp:cNvPr id="0" name=""/>
        <dsp:cNvSpPr/>
      </dsp:nvSpPr>
      <dsp:spPr>
        <a:xfrm>
          <a:off x="2301075" y="2450942"/>
          <a:ext cx="1827091" cy="15480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B35D81-FB74-C34B-968F-0F6F8951593F}">
      <dsp:nvSpPr>
        <dsp:cNvPr id="0" name=""/>
        <dsp:cNvSpPr/>
      </dsp:nvSpPr>
      <dsp:spPr>
        <a:xfrm>
          <a:off x="3605292" y="2582463"/>
          <a:ext cx="3220940" cy="1071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Research 4 Development platform (extension, research, policy, </a:t>
          </a:r>
          <a:r>
            <a:rPr lang="en-US" sz="1900" kern="1200" smtClean="0"/>
            <a:t>private sector)</a:t>
          </a:r>
        </a:p>
      </dsp:txBody>
      <dsp:txXfrm>
        <a:off x="3636689" y="2613860"/>
        <a:ext cx="3158146" cy="1009165"/>
      </dsp:txXfrm>
    </dsp:sp>
    <dsp:sp modelId="{F107BD5C-24A6-F841-ADAA-1BD21CE2C996}">
      <dsp:nvSpPr>
        <dsp:cNvPr id="0" name=""/>
        <dsp:cNvSpPr/>
      </dsp:nvSpPr>
      <dsp:spPr>
        <a:xfrm>
          <a:off x="2301075" y="2155755"/>
          <a:ext cx="1827091" cy="2665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Agroecology</a:t>
          </a:r>
          <a:endParaRPr lang="en-US" sz="1200" kern="1200" dirty="0"/>
        </a:p>
      </dsp:txBody>
      <dsp:txXfrm>
        <a:off x="2301075" y="2155755"/>
        <a:ext cx="1827091" cy="266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BFB05-210B-EC4A-A8A2-2919E84CC738}" type="datetimeFigureOut">
              <a:rPr lang="en-US" smtClean="0"/>
              <a:t>3/26/13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86077D-446B-CB4B-946B-9DAF02A6C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98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209341-BDF8-4848-87E2-5B9CDB9D79D7}" type="slidenum">
              <a:rPr lang="en-US"/>
              <a:pPr/>
              <a:t>5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CCF94-38D3-264B-95A4-6FF47C286B4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58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28841"/>
            <a:ext cx="7772400" cy="130196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 baseline="0">
                <a:ln>
                  <a:noFill/>
                </a:ln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30807"/>
            <a:ext cx="7772400" cy="210235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34BC0CE-2F3B-8142-A33E-47E9658A8559}" type="datetimeFigureOut">
              <a:rPr lang="en-US" smtClean="0"/>
              <a:t>3/26/13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D6D7E69-1EE4-4B42-977D-5141589EF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8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48606"/>
            <a:ext cx="8229600" cy="48023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 baseline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9668"/>
            <a:ext cx="8229600" cy="4066495"/>
          </a:xfrm>
          <a:prstGeom prst="rect">
            <a:avLst/>
          </a:prstGeom>
        </p:spPr>
        <p:txBody>
          <a:bodyPr/>
          <a:lstStyle>
            <a:lvl1pPr>
              <a:buClr>
                <a:srgbClr val="18453B"/>
              </a:buClr>
              <a:buFont typeface="Arial"/>
              <a:buChar char="•"/>
              <a:defRPr sz="2800" b="0" i="0">
                <a:solidFill>
                  <a:srgbClr val="595959"/>
                </a:solidFill>
                <a:latin typeface="Gotham Book"/>
                <a:cs typeface="Gotham Book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2400" b="0" i="0">
                <a:solidFill>
                  <a:srgbClr val="595959"/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34BC0CE-2F3B-8142-A33E-47E9658A8559}" type="datetimeFigureOut">
              <a:rPr lang="en-US" smtClean="0"/>
              <a:t>3/26/13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D6D7E69-1EE4-4B42-977D-5141589EF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3154"/>
            <a:ext cx="8229600" cy="8750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 baseline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9668"/>
            <a:ext cx="3950704" cy="4296682"/>
          </a:xfrm>
          <a:prstGeom prst="rect">
            <a:avLst/>
          </a:prstGeo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 sz="28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24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736096" y="2059668"/>
            <a:ext cx="3950704" cy="4296682"/>
          </a:xfrm>
          <a:prstGeom prst="rect">
            <a:avLst/>
          </a:prstGeo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§"/>
              <a:defRPr sz="28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§"/>
              <a:defRPr sz="24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fld id="{A34BC0CE-2F3B-8142-A33E-47E9658A8559}" type="datetimeFigureOut">
              <a:rPr lang="en-US" smtClean="0"/>
              <a:t>3/26/13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fld id="{DD6D7E69-1EE4-4B42-977D-5141589EF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89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9873"/>
            <a:ext cx="8229600" cy="82173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1011"/>
            <a:ext cx="8229600" cy="4024165"/>
          </a:xfrm>
          <a:prstGeom prst="rect">
            <a:avLst/>
          </a:prstGeom>
        </p:spPr>
        <p:txBody>
          <a:bodyPr wrap="square" numCol="1" anchor="t"/>
          <a:lstStyle>
            <a:lvl1pPr marL="0" indent="0" algn="l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24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1pPr>
            <a:lvl2pPr marL="0" indent="0" algn="l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34BC0CE-2F3B-8142-A33E-47E9658A8559}" type="datetimeFigureOut">
              <a:rPr lang="en-US" smtClean="0"/>
              <a:t>3/26/13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D6D7E69-1EE4-4B42-977D-5141589EF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11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5091"/>
            <a:ext cx="8229600" cy="72510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4905"/>
            <a:ext cx="8229600" cy="4419600"/>
          </a:xfrm>
          <a:prstGeom prst="rect">
            <a:avLst/>
          </a:prstGeom>
        </p:spPr>
        <p:txBody>
          <a:bodyPr wrap="square" numCol="1" anchor="t"/>
          <a:lstStyle>
            <a:lvl1pPr marL="457200" indent="-457200" algn="l"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eriod"/>
              <a:defRPr sz="24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1pPr>
            <a:lvl2pPr marL="457200" indent="182880" algn="l"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34BC0CE-2F3B-8142-A33E-47E9658A8559}" type="datetimeFigureOut">
              <a:rPr lang="en-US" smtClean="0"/>
              <a:t>3/26/13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D6D7E69-1EE4-4B42-977D-5141589EF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1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595959"/>
                </a:solidFill>
                <a:latin typeface="Gotham Book" charset="0"/>
              </a:defRPr>
            </a:lvl1pPr>
          </a:lstStyle>
          <a:p>
            <a:fld id="{A34BC0CE-2F3B-8142-A33E-47E9658A8559}" type="datetimeFigureOut">
              <a:rPr lang="en-US" smtClean="0"/>
              <a:t>3/26/13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595959"/>
                </a:solidFill>
                <a:latin typeface="Gotham Book" charset="0"/>
              </a:defRPr>
            </a:lvl1pPr>
          </a:lstStyle>
          <a:p>
            <a:fld id="{DD6D7E69-1EE4-4B42-977D-5141589EFE7C}" type="slidenum">
              <a:rPr lang="en-US" smtClean="0"/>
              <a:t>‹#›</a:t>
            </a:fld>
            <a:endParaRPr lang="en-US"/>
          </a:p>
        </p:txBody>
      </p:sp>
      <p:pic>
        <p:nvPicPr>
          <p:cNvPr id="1030" name="Picture 11" descr="PP banner wordmark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otham Book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Gotham Book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08489"/>
            <a:ext cx="8229600" cy="4802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Regional scale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3220576"/>
              </p:ext>
            </p:extLst>
          </p:nvPr>
        </p:nvGraphicFramePr>
        <p:xfrm>
          <a:off x="347723" y="1972096"/>
          <a:ext cx="8229600" cy="4066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62742" y="1685765"/>
            <a:ext cx="8648621" cy="4685114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0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6647"/>
            <a:ext cx="8229600" cy="480233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Research questions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7486"/>
            <a:ext cx="8229600" cy="4066495"/>
          </a:xfrm>
        </p:spPr>
        <p:txBody>
          <a:bodyPr/>
          <a:lstStyle/>
          <a:p>
            <a:pPr lvl="0"/>
            <a:r>
              <a:rPr lang="en-US" u="sng" dirty="0" smtClean="0"/>
              <a:t>What </a:t>
            </a:r>
            <a:r>
              <a:rPr lang="en-US" u="sng" dirty="0"/>
              <a:t>are the major factors </a:t>
            </a:r>
            <a:r>
              <a:rPr lang="en-US" sz="2400" dirty="0"/>
              <a:t>that determine farmers’ participation in field-based learning platforms and subsequent influence on their use of soil fertility and livestock production intensification technologies? (RO2</a:t>
            </a:r>
            <a:r>
              <a:rPr lang="en-US" sz="2400" dirty="0" smtClean="0"/>
              <a:t>)</a:t>
            </a:r>
          </a:p>
          <a:p>
            <a:pPr marL="457200" lvl="0" indent="-457200">
              <a:buAutoNum type="arabicParenR"/>
            </a:pPr>
            <a:r>
              <a:rPr lang="en-US" sz="2400" b="1" dirty="0" smtClean="0"/>
              <a:t>Participatory analysis </a:t>
            </a:r>
            <a:r>
              <a:rPr lang="en-US" sz="2400" dirty="0" smtClean="0"/>
              <a:t>documenting farmer assessment of best bet options in baby trials, and focus groups with participatory farmers to document their reasons why yields vary (</a:t>
            </a:r>
            <a:r>
              <a:rPr lang="en-US" sz="2400" dirty="0" err="1" smtClean="0"/>
              <a:t>Bunda</a:t>
            </a:r>
            <a:r>
              <a:rPr lang="en-US" sz="2400" dirty="0"/>
              <a:t> </a:t>
            </a:r>
            <a:r>
              <a:rPr lang="en-US" sz="2400" dirty="0" smtClean="0"/>
              <a:t>and MSU)</a:t>
            </a:r>
          </a:p>
          <a:p>
            <a:pPr marL="457200" lvl="0" indent="-457200">
              <a:buAutoNum type="arabicParenR"/>
            </a:pPr>
            <a:r>
              <a:rPr lang="en-US" sz="2400" b="1" dirty="0" smtClean="0"/>
              <a:t>Co-learning activities </a:t>
            </a:r>
            <a:r>
              <a:rPr lang="en-US" sz="2400" dirty="0" smtClean="0"/>
              <a:t>with farmers, extension and research over each year (field days, reporting and co-planning mother/baby trials, farmer-farmer visits)</a:t>
            </a:r>
          </a:p>
        </p:txBody>
      </p:sp>
    </p:spTree>
    <p:extLst>
      <p:ext uri="{BB962C8B-B14F-4D97-AF65-F5344CB8AC3E}">
        <p14:creationId xmlns:p14="http://schemas.microsoft.com/office/powerpoint/2010/main" val="304927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304"/>
            <a:ext cx="8229600" cy="480233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Research questions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0586"/>
            <a:ext cx="8410373" cy="4771677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u="sng" dirty="0" smtClean="0"/>
              <a:t>What </a:t>
            </a:r>
            <a:r>
              <a:rPr lang="en-US" sz="2400" u="sng" dirty="0"/>
              <a:t>are the key ingredients for effective co-learning,  </a:t>
            </a:r>
            <a:r>
              <a:rPr lang="en-US" sz="2400" dirty="0"/>
              <a:t>technology adaptation, scaling and delivery to farmers in heterogeneous farming systems? (RO3</a:t>
            </a:r>
            <a:r>
              <a:rPr lang="en-US" sz="2400" dirty="0" smtClean="0"/>
              <a:t>)</a:t>
            </a:r>
          </a:p>
          <a:p>
            <a:pPr marL="0" lvl="0" indent="0">
              <a:buNone/>
            </a:pPr>
            <a:endParaRPr lang="en-US" sz="2000" dirty="0" smtClean="0"/>
          </a:p>
          <a:p>
            <a:pPr marL="0" lvl="0" indent="0">
              <a:buNone/>
            </a:pPr>
            <a:r>
              <a:rPr lang="en-US" sz="2400" dirty="0"/>
              <a:t>1</a:t>
            </a:r>
            <a:r>
              <a:rPr lang="en-US" sz="2400" dirty="0" smtClean="0"/>
              <a:t>) Document co-learning through assessing technologies and research priorities at beginning and end of project (baseline survey)</a:t>
            </a:r>
          </a:p>
          <a:p>
            <a:pPr marL="0" lvl="0" indent="0">
              <a:buNone/>
            </a:pPr>
            <a:r>
              <a:rPr lang="en-US" sz="2400" dirty="0" smtClean="0"/>
              <a:t>Metrics:</a:t>
            </a:r>
          </a:p>
          <a:p>
            <a:pPr marL="0" lv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</a:t>
            </a:r>
            <a:r>
              <a:rPr lang="en-US" sz="2000" dirty="0" smtClean="0"/>
              <a:t>Number of best bet technology options, have they expanded and been improved? </a:t>
            </a:r>
          </a:p>
          <a:p>
            <a:pPr marL="0" lv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	- Are number of journal publications and extension educational materials demonstrating gains in </a:t>
            </a:r>
            <a:r>
              <a:rPr lang="en-US" sz="2000" dirty="0" err="1" smtClean="0"/>
              <a:t>knoweldge</a:t>
            </a:r>
            <a:r>
              <a:rPr lang="en-US" sz="2000" dirty="0" smtClean="0"/>
              <a:t> and improved research relevance?</a:t>
            </a:r>
          </a:p>
          <a:p>
            <a:pPr marL="0" lvl="0" indent="0">
              <a:buNone/>
            </a:pPr>
            <a:r>
              <a:rPr lang="en-US" sz="2000" dirty="0" smtClean="0"/>
              <a:t>- Number of </a:t>
            </a:r>
            <a:r>
              <a:rPr lang="en-US" sz="2000" dirty="0" err="1" smtClean="0"/>
              <a:t>ext</a:t>
            </a:r>
            <a:r>
              <a:rPr lang="en-US" sz="2000" dirty="0" smtClean="0"/>
              <a:t> and </a:t>
            </a:r>
            <a:r>
              <a:rPr lang="en-US" sz="2000" dirty="0" err="1" smtClean="0"/>
              <a:t>ngo</a:t>
            </a:r>
            <a:r>
              <a:rPr lang="en-US" sz="2000" dirty="0" smtClean="0"/>
              <a:t> </a:t>
            </a:r>
            <a:r>
              <a:rPr lang="en-US" sz="2000" dirty="0" err="1" smtClean="0"/>
              <a:t>ag</a:t>
            </a:r>
            <a:r>
              <a:rPr lang="en-US" sz="2000" dirty="0" smtClean="0"/>
              <a:t> advisors trained</a:t>
            </a:r>
          </a:p>
        </p:txBody>
      </p:sp>
    </p:spTree>
    <p:extLst>
      <p:ext uri="{BB962C8B-B14F-4D97-AF65-F5344CB8AC3E}">
        <p14:creationId xmlns:p14="http://schemas.microsoft.com/office/powerpoint/2010/main" val="3009001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Research questions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33523"/>
            <a:ext cx="8410373" cy="4771677"/>
          </a:xfrm>
        </p:spPr>
        <p:txBody>
          <a:bodyPr/>
          <a:lstStyle/>
          <a:p>
            <a:pPr lvl="0"/>
            <a:endParaRPr lang="en-US" sz="3200" dirty="0"/>
          </a:p>
          <a:p>
            <a:pPr marL="0" lvl="0" indent="0">
              <a:buNone/>
            </a:pPr>
            <a:r>
              <a:rPr lang="en-US" dirty="0"/>
              <a:t>What are the key </a:t>
            </a:r>
            <a:r>
              <a:rPr lang="en-US" dirty="0" smtClean="0"/>
              <a:t>ingredients, cont. </a:t>
            </a:r>
            <a:r>
              <a:rPr lang="en-US" dirty="0"/>
              <a:t>(RO3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r>
              <a:rPr lang="en-US" dirty="0" smtClean="0"/>
              <a:t>2) Evaluate if participatory research </a:t>
            </a:r>
            <a:r>
              <a:rPr lang="en-US" sz="2000" dirty="0" smtClean="0"/>
              <a:t>(mother baby trials, participatory systems analysis and participatory modeling) </a:t>
            </a:r>
            <a:r>
              <a:rPr lang="en-US" dirty="0" smtClean="0"/>
              <a:t>supports technology adaptation, and assess different sustainable intensification pathways -  farmer innovations leading to uptake and scaling out</a:t>
            </a:r>
          </a:p>
          <a:p>
            <a:pPr marL="857250" lvl="2" indent="0">
              <a:buNone/>
            </a:pPr>
            <a:r>
              <a:rPr lang="en-US" dirty="0" smtClean="0"/>
              <a:t>Metrics: Compare uptake and innovations with technologies by participating farmers and control farmers through baseline survey, and panel data from a follow up survey (4</a:t>
            </a:r>
            <a:r>
              <a:rPr lang="en-US" baseline="30000" dirty="0" smtClean="0"/>
              <a:t>th</a:t>
            </a:r>
            <a:r>
              <a:rPr lang="en-US" dirty="0" smtClean="0"/>
              <a:t> year)</a:t>
            </a:r>
          </a:p>
        </p:txBody>
      </p:sp>
    </p:spTree>
    <p:extLst>
      <p:ext uri="{BB962C8B-B14F-4D97-AF65-F5344CB8AC3E}">
        <p14:creationId xmlns:p14="http://schemas.microsoft.com/office/powerpoint/2010/main" val="2491990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Research questions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33523"/>
            <a:ext cx="8410373" cy="4771677"/>
          </a:xfrm>
        </p:spPr>
        <p:txBody>
          <a:bodyPr/>
          <a:lstStyle/>
          <a:p>
            <a:pPr lvl="0"/>
            <a:endParaRPr lang="en-US" dirty="0"/>
          </a:p>
          <a:p>
            <a:pPr marL="0" lvl="0" indent="0">
              <a:buNone/>
            </a:pPr>
            <a:r>
              <a:rPr lang="en-US" dirty="0"/>
              <a:t>What are the key ingredients, cont. (RO3)</a:t>
            </a:r>
          </a:p>
          <a:p>
            <a:pPr marL="0" lvl="0" indent="0">
              <a:buNone/>
            </a:pPr>
            <a:endParaRPr lang="en-US" sz="2400" dirty="0" smtClean="0"/>
          </a:p>
          <a:p>
            <a:pPr marL="0" lvl="0" indent="0">
              <a:buNone/>
            </a:pPr>
            <a:r>
              <a:rPr lang="en-US" sz="2400" dirty="0" smtClean="0"/>
              <a:t>3) Implementation of and documenting multi-stakeholder platforms (all partners)</a:t>
            </a:r>
          </a:p>
          <a:p>
            <a:pPr marL="0" lvl="0" indent="0">
              <a:buNone/>
            </a:pPr>
            <a:r>
              <a:rPr lang="en-US" sz="2400" dirty="0" smtClean="0"/>
              <a:t>4)  Test questions through baseline and follow up survey evaluate the impact of typologies, nutrition education (within </a:t>
            </a:r>
            <a:r>
              <a:rPr lang="en-US" sz="2400" dirty="0" err="1" smtClean="0"/>
              <a:t>Dedza</a:t>
            </a:r>
            <a:r>
              <a:rPr lang="en-US" sz="2400" dirty="0" smtClean="0"/>
              <a:t> this comparison will be possible), market linkages (access to markets farmer assessed as well as physical distance, and participation in INVC activities in </a:t>
            </a:r>
            <a:r>
              <a:rPr lang="en-US" sz="2400" dirty="0" err="1" smtClean="0"/>
              <a:t>Dedza</a:t>
            </a:r>
            <a:r>
              <a:rPr lang="en-US" sz="2400" dirty="0" smtClean="0"/>
              <a:t> and </a:t>
            </a:r>
            <a:r>
              <a:rPr lang="en-US" sz="2400" dirty="0" err="1" smtClean="0"/>
              <a:t>Ntcheu</a:t>
            </a:r>
            <a:r>
              <a:rPr lang="en-US" sz="2400" dirty="0" smtClean="0"/>
              <a:t>), </a:t>
            </a:r>
            <a:r>
              <a:rPr lang="en-US" sz="2400" b="1" dirty="0" smtClean="0"/>
              <a:t>and participation in Africa RISING (hopefully a driver!) </a:t>
            </a:r>
          </a:p>
        </p:txBody>
      </p:sp>
    </p:spTree>
    <p:extLst>
      <p:ext uri="{BB962C8B-B14F-4D97-AF65-F5344CB8AC3E}">
        <p14:creationId xmlns:p14="http://schemas.microsoft.com/office/powerpoint/2010/main" val="4053935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850" y="768372"/>
            <a:ext cx="8229600" cy="480233"/>
          </a:xfrm>
        </p:spPr>
        <p:txBody>
          <a:bodyPr>
            <a:noAutofit/>
          </a:bodyPr>
          <a:lstStyle/>
          <a:p>
            <a:r>
              <a:rPr lang="en-US" sz="2800" dirty="0" smtClean="0"/>
              <a:t>Experimental design for participatory on-farm research (2 districts, </a:t>
            </a:r>
            <a:r>
              <a:rPr lang="en-US" sz="2800" dirty="0" err="1" smtClean="0"/>
              <a:t>Dedza</a:t>
            </a:r>
            <a:r>
              <a:rPr lang="en-US" sz="2800" dirty="0" smtClean="0"/>
              <a:t> district as an example)</a:t>
            </a:r>
            <a:endParaRPr lang="en-US" sz="2800" dirty="0"/>
          </a:p>
        </p:txBody>
      </p:sp>
      <p:pic>
        <p:nvPicPr>
          <p:cNvPr id="1025" name="Diagram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685" y="1905226"/>
            <a:ext cx="5463449" cy="368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8531" y="2757141"/>
            <a:ext cx="969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andom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99228" y="3774538"/>
            <a:ext cx="1837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Stratified random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9437" y="4659861"/>
            <a:ext cx="969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andom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77779" y="5850061"/>
            <a:ext cx="632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Household level = volunteers in farmer groups; n=410 in year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07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850" y="768372"/>
            <a:ext cx="8229600" cy="480233"/>
          </a:xfrm>
        </p:spPr>
        <p:txBody>
          <a:bodyPr>
            <a:noAutofit/>
          </a:bodyPr>
          <a:lstStyle/>
          <a:p>
            <a:r>
              <a:rPr lang="en-US" sz="2800" dirty="0" smtClean="0"/>
              <a:t>Thoughts on baseline and follow up survey design (to be modified by IFPRI)</a:t>
            </a:r>
            <a:endParaRPr lang="en-US" sz="2800" dirty="0"/>
          </a:p>
        </p:txBody>
      </p:sp>
      <p:pic>
        <p:nvPicPr>
          <p:cNvPr id="1025" name="Diagram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655" y="2060133"/>
            <a:ext cx="5463449" cy="368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851" y="2591590"/>
            <a:ext cx="312063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size = 800 households,</a:t>
            </a:r>
          </a:p>
          <a:p>
            <a:r>
              <a:rPr lang="en-US" dirty="0" smtClean="0"/>
              <a:t>panel data year 1 and year 4</a:t>
            </a:r>
          </a:p>
          <a:p>
            <a:endParaRPr lang="en-US" dirty="0"/>
          </a:p>
          <a:p>
            <a:r>
              <a:rPr lang="en-US" dirty="0"/>
              <a:t>3</a:t>
            </a:r>
            <a:r>
              <a:rPr lang="en-US" dirty="0" smtClean="0"/>
              <a:t>00 = randomly chosen farmers from participating villages</a:t>
            </a:r>
          </a:p>
          <a:p>
            <a:r>
              <a:rPr lang="en-US" dirty="0"/>
              <a:t>3</a:t>
            </a:r>
            <a:r>
              <a:rPr lang="en-US" dirty="0" smtClean="0"/>
              <a:t>00 = randomly chosen farmers from counterfactual villages</a:t>
            </a:r>
          </a:p>
          <a:p>
            <a:r>
              <a:rPr lang="en-US" dirty="0"/>
              <a:t>2</a:t>
            </a:r>
            <a:r>
              <a:rPr lang="en-US" dirty="0" smtClean="0"/>
              <a:t>00 = randomly selected from among participating farmers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499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489"/>
            <a:ext cx="8229600" cy="480233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Research questions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839"/>
            <a:ext cx="8229600" cy="4066495"/>
          </a:xfrm>
        </p:spPr>
        <p:txBody>
          <a:bodyPr/>
          <a:lstStyle/>
          <a:p>
            <a:r>
              <a:rPr lang="en-US" u="sng" dirty="0" smtClean="0"/>
              <a:t>How </a:t>
            </a:r>
            <a:r>
              <a:rPr lang="en-US" u="sng" dirty="0"/>
              <a:t>effective are the </a:t>
            </a:r>
            <a:r>
              <a:rPr lang="en-US" u="sng" dirty="0" smtClean="0"/>
              <a:t>technological </a:t>
            </a:r>
            <a:r>
              <a:rPr lang="en-US" u="sng" dirty="0"/>
              <a:t>options </a:t>
            </a:r>
            <a:r>
              <a:rPr lang="en-US" sz="2400" dirty="0"/>
              <a:t>under different biophysical and socioeconomic conditions in achieving  poverty alleviation, improve nutrition and ecosystem stability? (RO2</a:t>
            </a:r>
            <a:r>
              <a:rPr lang="en-US" sz="2400" dirty="0" smtClean="0"/>
              <a:t>)  MALAWI EXTENSION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Document productivity (quality and quantity) of best bet options</a:t>
            </a:r>
            <a:r>
              <a:rPr lang="en-US" dirty="0" smtClean="0"/>
              <a:t> </a:t>
            </a:r>
            <a:r>
              <a:rPr lang="en-US" sz="2400" dirty="0" smtClean="0"/>
              <a:t>through participatory research mother/baby trials (</a:t>
            </a:r>
            <a:r>
              <a:rPr lang="en-US" sz="2400" dirty="0" err="1" smtClean="0"/>
              <a:t>Bunda</a:t>
            </a:r>
            <a:r>
              <a:rPr lang="en-US" sz="2400" dirty="0" smtClean="0"/>
              <a:t> College/LUANAR)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Validate and apply crop/soil simulation modeling </a:t>
            </a:r>
            <a:r>
              <a:rPr lang="en-US" sz="2400" dirty="0" smtClean="0"/>
              <a:t>to assess subset of technologies performance for household typologies, risk assessment (climatic risk and soil risk) MSU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0076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929"/>
          <a:stretch/>
        </p:blipFill>
        <p:spPr>
          <a:xfrm>
            <a:off x="461768" y="2559423"/>
            <a:ext cx="5045619" cy="3579341"/>
          </a:xfrm>
          <a:prstGeom prst="rect">
            <a:avLst/>
          </a:prstGeom>
        </p:spPr>
      </p:pic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6315" y="664968"/>
            <a:ext cx="8229600" cy="911225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Participatory research 4 development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551117" y="2200499"/>
            <a:ext cx="1676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Iterative</a:t>
            </a:r>
          </a:p>
          <a:p>
            <a:pPr algn="ctr"/>
            <a:r>
              <a:rPr lang="en-US" dirty="0" smtClean="0"/>
              <a:t>Co-learning</a:t>
            </a:r>
            <a:endParaRPr lang="en-US" dirty="0"/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3136185" y="2200498"/>
            <a:ext cx="1904800" cy="628337"/>
          </a:xfrm>
          <a:prstGeom prst="rect">
            <a:avLst/>
          </a:prstGeom>
          <a:solidFill>
            <a:srgbClr val="CECE6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Diagnosis &amp; </a:t>
            </a:r>
          </a:p>
          <a:p>
            <a:pPr algn="ctr"/>
            <a:r>
              <a:rPr lang="en-US" dirty="0" smtClean="0"/>
              <a:t>Systems Analysis</a:t>
            </a:r>
            <a:endParaRPr lang="en-US" dirty="0"/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6096000" y="2200499"/>
            <a:ext cx="1676400" cy="685800"/>
          </a:xfrm>
          <a:prstGeom prst="rect">
            <a:avLst/>
          </a:prstGeom>
          <a:solidFill>
            <a:srgbClr val="CBD75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Best bets</a:t>
            </a:r>
            <a:r>
              <a:rPr lang="en-US" b="0"/>
              <a:t> </a:t>
            </a:r>
          </a:p>
        </p:txBody>
      </p:sp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5965642" y="3463879"/>
            <a:ext cx="1888766" cy="1028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On-farm </a:t>
            </a:r>
          </a:p>
          <a:p>
            <a:pPr algn="ctr"/>
            <a:r>
              <a:rPr lang="en-US" dirty="0" smtClean="0"/>
              <a:t>Research plot &amp;</a:t>
            </a:r>
          </a:p>
          <a:p>
            <a:pPr algn="ctr"/>
            <a:r>
              <a:rPr lang="en-US" dirty="0" smtClean="0"/>
              <a:t>household</a:t>
            </a:r>
            <a:endParaRPr lang="en-US" dirty="0"/>
          </a:p>
        </p:txBody>
      </p:sp>
      <p:sp>
        <p:nvSpPr>
          <p:cNvPr id="79890" name="Rectangle 18"/>
          <p:cNvSpPr>
            <a:spLocks noChangeArrowheads="1"/>
          </p:cNvSpPr>
          <p:nvPr/>
        </p:nvSpPr>
        <p:spPr bwMode="auto">
          <a:xfrm>
            <a:off x="5507387" y="4753212"/>
            <a:ext cx="2624055" cy="1077651"/>
          </a:xfrm>
          <a:prstGeom prst="rect">
            <a:avLst/>
          </a:prstGeom>
          <a:solidFill>
            <a:srgbClr val="BBBC8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Innovation supported by</a:t>
            </a:r>
          </a:p>
          <a:p>
            <a:pPr algn="ctr"/>
            <a:r>
              <a:rPr lang="en-US" dirty="0" smtClean="0"/>
              <a:t>platforms</a:t>
            </a:r>
          </a:p>
          <a:p>
            <a:pPr algn="ctr"/>
            <a:r>
              <a:rPr lang="en-US" dirty="0" smtClean="0"/>
              <a:t> Policy recommendations</a:t>
            </a:r>
            <a:endParaRPr lang="en-US" dirty="0"/>
          </a:p>
        </p:txBody>
      </p:sp>
      <p:sp>
        <p:nvSpPr>
          <p:cNvPr id="79897" name="Oval 25"/>
          <p:cNvSpPr>
            <a:spLocks noChangeArrowheads="1"/>
          </p:cNvSpPr>
          <p:nvPr/>
        </p:nvSpPr>
        <p:spPr bwMode="auto">
          <a:xfrm>
            <a:off x="5410200" y="2667000"/>
            <a:ext cx="3276600" cy="609600"/>
          </a:xfrm>
          <a:prstGeom prst="ellipse">
            <a:avLst/>
          </a:prstGeom>
          <a:solidFill>
            <a:srgbClr val="CECE64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Better bet </a:t>
            </a:r>
            <a:r>
              <a:rPr lang="en-US" dirty="0"/>
              <a:t>options</a:t>
            </a:r>
          </a:p>
        </p:txBody>
      </p:sp>
      <p:sp>
        <p:nvSpPr>
          <p:cNvPr id="4" name="Double Bracket 3"/>
          <p:cNvSpPr/>
          <p:nvPr/>
        </p:nvSpPr>
        <p:spPr>
          <a:xfrm>
            <a:off x="5540310" y="4753212"/>
            <a:ext cx="2591131" cy="1077652"/>
          </a:xfrm>
          <a:prstGeom prst="bracketPair">
            <a:avLst/>
          </a:prstGeom>
          <a:ln w="76200" cmpd="sng">
            <a:solidFill>
              <a:srgbClr val="F8CC5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1" name="Double Bracket 20"/>
          <p:cNvSpPr/>
          <p:nvPr/>
        </p:nvSpPr>
        <p:spPr>
          <a:xfrm>
            <a:off x="5291110" y="2559422"/>
            <a:ext cx="3578714" cy="904457"/>
          </a:xfrm>
          <a:prstGeom prst="bracketPair">
            <a:avLst/>
          </a:prstGeom>
          <a:ln w="76200" cmpd="sng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373670" y="1689570"/>
            <a:ext cx="2333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Participatory Modeling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367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97" grpId="0" animBg="1"/>
      <p:bldP spid="4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9543"/>
            <a:ext cx="9144000" cy="51563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9615" y="6100183"/>
            <a:ext cx="785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Mother and baby trial design</a:t>
            </a:r>
          </a:p>
        </p:txBody>
      </p:sp>
    </p:spTree>
    <p:extLst>
      <p:ext uri="{BB962C8B-B14F-4D97-AF65-F5344CB8AC3E}">
        <p14:creationId xmlns:p14="http://schemas.microsoft.com/office/powerpoint/2010/main" val="556995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489"/>
            <a:ext cx="8229600" cy="480233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Research questions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839"/>
            <a:ext cx="8229600" cy="4066495"/>
          </a:xfrm>
        </p:spPr>
        <p:txBody>
          <a:bodyPr/>
          <a:lstStyle/>
          <a:p>
            <a:r>
              <a:rPr lang="en-US" u="sng" dirty="0" smtClean="0"/>
              <a:t>How </a:t>
            </a:r>
            <a:r>
              <a:rPr lang="en-US" u="sng" dirty="0"/>
              <a:t>effective are the </a:t>
            </a:r>
            <a:r>
              <a:rPr lang="en-US" u="sng" dirty="0" smtClean="0"/>
              <a:t>technological </a:t>
            </a:r>
            <a:r>
              <a:rPr lang="en-US" u="sng" dirty="0"/>
              <a:t>options </a:t>
            </a:r>
            <a:r>
              <a:rPr lang="en-US" sz="2400" dirty="0" smtClean="0"/>
              <a:t>cont. </a:t>
            </a:r>
            <a:r>
              <a:rPr lang="en-US" sz="2400" dirty="0"/>
              <a:t>(RO2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3) </a:t>
            </a:r>
            <a:r>
              <a:rPr lang="en-US" b="1" dirty="0" smtClean="0"/>
              <a:t>Monitor soil and vegetative cover </a:t>
            </a:r>
            <a:r>
              <a:rPr lang="en-US" sz="2400" dirty="0" smtClean="0"/>
              <a:t>properties in m/b trials and model over space and time (CIAT)</a:t>
            </a:r>
          </a:p>
          <a:p>
            <a:pPr marL="0" indent="0">
              <a:buNone/>
            </a:pPr>
            <a:r>
              <a:rPr lang="en-US" dirty="0" smtClean="0"/>
              <a:t>4) </a:t>
            </a:r>
            <a:r>
              <a:rPr lang="en-US" b="1" dirty="0" smtClean="0"/>
              <a:t>Co-learning through farmer assessment of technologies </a:t>
            </a:r>
            <a:r>
              <a:rPr lang="en-US" dirty="0" smtClean="0"/>
              <a:t>- </a:t>
            </a:r>
            <a:r>
              <a:rPr lang="en-US" sz="2400" dirty="0" smtClean="0"/>
              <a:t>types of technologies chosen in baby trials and participatory ranking of technologies, farmer adaptation of technologies over time, and participatory systems analysis with farmers (game based) MSU and </a:t>
            </a:r>
            <a:r>
              <a:rPr lang="en-US" sz="2400" dirty="0" err="1" smtClean="0"/>
              <a:t>Bunda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972397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489"/>
            <a:ext cx="8229600" cy="4802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 2, cont. </a:t>
            </a:r>
            <a:r>
              <a:rPr lang="en-US" u="sng" dirty="0"/>
              <a:t>How effective are the technological options </a:t>
            </a:r>
            <a:r>
              <a:rPr lang="en-US" u="sng" dirty="0" smtClean="0"/>
              <a:t>&amp;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0492"/>
            <a:ext cx="8229600" cy="406649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5) Participatory modeling: </a:t>
            </a:r>
          </a:p>
          <a:p>
            <a:pPr marL="0" indent="0">
              <a:buNone/>
            </a:pPr>
            <a:r>
              <a:rPr lang="en-US" dirty="0" smtClean="0"/>
              <a:t>- conduct risk analysis of subset of best bet technologies, </a:t>
            </a:r>
            <a:r>
              <a:rPr lang="en-US" sz="2400" dirty="0" smtClean="0"/>
              <a:t>using historical and climate change weather series (example: </a:t>
            </a:r>
            <a:r>
              <a:rPr lang="en-US" sz="2400" b="1" dirty="0" smtClean="0"/>
              <a:t>maize mixtures with </a:t>
            </a:r>
            <a:r>
              <a:rPr lang="en-US" sz="2400" b="1" dirty="0" err="1" smtClean="0"/>
              <a:t>pigeonpea</a:t>
            </a:r>
            <a:r>
              <a:rPr lang="en-US" sz="2400" b="1" dirty="0" smtClean="0"/>
              <a:t>, increase or reduce risk of calories, protein produced at plot and household level, using household typologies</a:t>
            </a:r>
            <a:r>
              <a:rPr lang="en-US" sz="2400" dirty="0" smtClean="0"/>
              <a:t>) MSU and ICRAF</a:t>
            </a:r>
          </a:p>
          <a:p>
            <a:pPr marL="0" indent="0">
              <a:buNone/>
            </a:pPr>
            <a:r>
              <a:rPr lang="en-US" dirty="0" smtClean="0"/>
              <a:t>- Meet with farmers to show modeling results for households and document farmer preferences, analysis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16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08" y="659945"/>
            <a:ext cx="8229600" cy="4802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Household typologies and modeled risk </a:t>
            </a:r>
            <a:r>
              <a:rPr lang="en-US" sz="2700" dirty="0" smtClean="0"/>
              <a:t>(</a:t>
            </a:r>
            <a:r>
              <a:rPr lang="en-US" sz="2700" dirty="0" err="1" smtClean="0"/>
              <a:t>Ekwendeni</a:t>
            </a:r>
            <a:r>
              <a:rPr lang="en-US" sz="2700" dirty="0" smtClean="0"/>
              <a:t>, Northern Malawi)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03" y="1728839"/>
            <a:ext cx="8826197" cy="4776774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549416130"/>
      </p:ext>
    </p:extLst>
  </p:cSld>
  <p:clrMapOvr>
    <a:masterClrMapping/>
  </p:clrMapOvr>
</p:sld>
</file>

<file path=ppt/theme/theme1.xml><?xml version="1.0" encoding="utf-8"?>
<a:theme xmlns:a="http://schemas.openxmlformats.org/drawingml/2006/main" name="Power_Point_Wordmarkms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Power_Point_Wordmarkmsu.thmx</Template>
  <TotalTime>374</TotalTime>
  <Words>733</Words>
  <Application>Microsoft Macintosh PowerPoint</Application>
  <PresentationFormat>On-screen Show (4:3)</PresentationFormat>
  <Paragraphs>75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Power_Point_Wordmarkmsu</vt:lpstr>
      <vt:lpstr>Regional scale</vt:lpstr>
      <vt:lpstr>Experimental design for participatory on-farm research (2 districts, Dedza district as an example)</vt:lpstr>
      <vt:lpstr>Thoughts on baseline and follow up survey design (to be modified by IFPRI)</vt:lpstr>
      <vt:lpstr>Research questions </vt:lpstr>
      <vt:lpstr>Participatory research 4 development</vt:lpstr>
      <vt:lpstr>PowerPoint Presentation</vt:lpstr>
      <vt:lpstr>Research questions </vt:lpstr>
      <vt:lpstr>Objective 2, cont. How effective are the technological options &amp; risk</vt:lpstr>
      <vt:lpstr>Household typologies and modeled risk (Ekwendeni, Northern Malawi)</vt:lpstr>
      <vt:lpstr>Research questions </vt:lpstr>
      <vt:lpstr>Research questions </vt:lpstr>
      <vt:lpstr>Research questions </vt:lpstr>
      <vt:lpstr>Research questions </vt:lpstr>
    </vt:vector>
  </TitlesOfParts>
  <Company>Michigan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Sieg Snapp</dc:creator>
  <cp:lastModifiedBy>Sieg Snapp</cp:lastModifiedBy>
  <cp:revision>21</cp:revision>
  <dcterms:created xsi:type="dcterms:W3CDTF">2013-03-05T05:49:27Z</dcterms:created>
  <dcterms:modified xsi:type="dcterms:W3CDTF">2013-03-26T17:06:12Z</dcterms:modified>
</cp:coreProperties>
</file>